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80" r:id="rId2"/>
    <p:sldId id="283" r:id="rId3"/>
    <p:sldId id="356" r:id="rId4"/>
    <p:sldId id="309" r:id="rId5"/>
    <p:sldId id="286" r:id="rId6"/>
    <p:sldId id="288" r:id="rId7"/>
    <p:sldId id="289" r:id="rId8"/>
    <p:sldId id="310" r:id="rId9"/>
    <p:sldId id="384" r:id="rId10"/>
    <p:sldId id="385" r:id="rId11"/>
    <p:sldId id="386" r:id="rId12"/>
    <p:sldId id="387" r:id="rId13"/>
    <p:sldId id="388" r:id="rId14"/>
    <p:sldId id="292" r:id="rId15"/>
    <p:sldId id="294" r:id="rId16"/>
    <p:sldId id="389" r:id="rId17"/>
    <p:sldId id="295" r:id="rId18"/>
    <p:sldId id="293" r:id="rId19"/>
    <p:sldId id="296" r:id="rId20"/>
    <p:sldId id="297" r:id="rId21"/>
    <p:sldId id="298" r:id="rId22"/>
    <p:sldId id="299" r:id="rId23"/>
    <p:sldId id="300" r:id="rId24"/>
    <p:sldId id="358" r:id="rId25"/>
    <p:sldId id="357" r:id="rId26"/>
    <p:sldId id="359" r:id="rId27"/>
    <p:sldId id="301" r:id="rId28"/>
    <p:sldId id="302" r:id="rId29"/>
    <p:sldId id="304" r:id="rId30"/>
    <p:sldId id="332" r:id="rId31"/>
    <p:sldId id="333" r:id="rId32"/>
    <p:sldId id="307" r:id="rId33"/>
    <p:sldId id="308" r:id="rId34"/>
    <p:sldId id="281" r:id="rId35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5">
          <p15:clr>
            <a:srgbClr val="A4A3A4"/>
          </p15:clr>
        </p15:guide>
        <p15:guide id="2" pos="29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1F6"/>
    <a:srgbClr val="F4F207"/>
    <a:srgbClr val="F6FC14"/>
    <a:srgbClr val="E12FD6"/>
    <a:srgbClr val="FFFC72"/>
    <a:srgbClr val="FFEF7A"/>
    <a:srgbClr val="0F7701"/>
    <a:srgbClr val="083016"/>
    <a:srgbClr val="BDB8AA"/>
    <a:srgbClr val="0F3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6"/>
    <p:restoredTop sz="94656"/>
  </p:normalViewPr>
  <p:slideViewPr>
    <p:cSldViewPr snapToGrid="0" snapToObjects="1">
      <p:cViewPr varScale="1">
        <p:scale>
          <a:sx n="85" d="100"/>
          <a:sy n="85" d="100"/>
        </p:scale>
        <p:origin x="884" y="60"/>
      </p:cViewPr>
      <p:guideLst>
        <p:guide orient="horz" pos="1555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4E828-A4DA-7B40-B62D-DF6E2F06F5A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9B48D-2A19-044E-A665-8332159760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9B48D-2A19-044E-A665-83321597609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 descr="同上一堂课背景-1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C7C05-C7A4-2C45-8E0A-99988343CF53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1B852-5EB7-4C46-9D6A-06EDC9C8BD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7.mp3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jpe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7.mp3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8.mp3"/><Relationship Id="rId7" Type="http://schemas.openxmlformats.org/officeDocument/2006/relationships/image" Target="../media/image5.png"/><Relationship Id="rId2" Type="http://schemas.microsoft.com/office/2007/relationships/media" Target="../media/media8.mp3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0.mp3"/><Relationship Id="rId7" Type="http://schemas.openxmlformats.org/officeDocument/2006/relationships/image" Target="../media/image5.png"/><Relationship Id="rId2" Type="http://schemas.microsoft.com/office/2007/relationships/media" Target="../media/media10.mp3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1.mp3"/><Relationship Id="rId7" Type="http://schemas.openxmlformats.org/officeDocument/2006/relationships/image" Target="../media/image5.png"/><Relationship Id="rId2" Type="http://schemas.microsoft.com/office/2007/relationships/media" Target="../media/media11.mp3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6.jpe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11.png"/><Relationship Id="rId18" Type="http://schemas.openxmlformats.org/officeDocument/2006/relationships/image" Target="../media/image45.png"/><Relationship Id="rId3" Type="http://schemas.microsoft.com/office/2007/relationships/media" Target="../media/media18.mp3"/><Relationship Id="rId21" Type="http://schemas.openxmlformats.org/officeDocument/2006/relationships/image" Target="../media/image10.png"/><Relationship Id="rId7" Type="http://schemas.microsoft.com/office/2007/relationships/media" Target="../media/media20.mp3"/><Relationship Id="rId12" Type="http://schemas.openxmlformats.org/officeDocument/2006/relationships/image" Target="../media/image14.png"/><Relationship Id="rId17" Type="http://schemas.openxmlformats.org/officeDocument/2006/relationships/image" Target="../media/image44.png"/><Relationship Id="rId2" Type="http://schemas.openxmlformats.org/officeDocument/2006/relationships/audio" Target="../media/media17.mp3"/><Relationship Id="rId16" Type="http://schemas.openxmlformats.org/officeDocument/2006/relationships/image" Target="../media/image12.png"/><Relationship Id="rId20" Type="http://schemas.openxmlformats.org/officeDocument/2006/relationships/image" Target="../media/image46.png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image" Target="../media/image43.png"/><Relationship Id="rId5" Type="http://schemas.microsoft.com/office/2007/relationships/media" Target="../media/media19.mp3"/><Relationship Id="rId15" Type="http://schemas.openxmlformats.org/officeDocument/2006/relationships/image" Target="../media/image38.png"/><Relationship Id="rId10" Type="http://schemas.openxmlformats.org/officeDocument/2006/relationships/notesSlide" Target="../notesSlides/notesSlide10.xml"/><Relationship Id="rId19" Type="http://schemas.openxmlformats.org/officeDocument/2006/relationships/image" Target="../media/image5.png"/><Relationship Id="rId4" Type="http://schemas.openxmlformats.org/officeDocument/2006/relationships/audio" Target="../media/media18.mp3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jpeg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0.png"/><Relationship Id="rId5" Type="http://schemas.microsoft.com/office/2007/relationships/media" Target="../media/media3.mp3"/><Relationship Id="rId10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8960" y="676568"/>
            <a:ext cx="44871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</a:rPr>
              <a:t>国家中小学课程资源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8727" y="1632799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汉仪松阳体 W" panose="00020600040101010101" charset="-122"/>
                <a:ea typeface="汉仪松阳体 W" panose="00020600040101010101" charset="-122"/>
                <a:cs typeface="微软雅黑" panose="020B0503020204020204" charset="-122"/>
              </a:rPr>
              <a:t>我是中国人</a:t>
            </a:r>
          </a:p>
        </p:txBody>
      </p:sp>
      <p:sp>
        <p:nvSpPr>
          <p:cNvPr id="9" name="副标题 2"/>
          <p:cNvSpPr txBox="1"/>
          <p:nvPr/>
        </p:nvSpPr>
        <p:spPr>
          <a:xfrm>
            <a:off x="1620646" y="2808582"/>
            <a:ext cx="6345135" cy="688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年  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：一年级     学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：语文（统编版）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主讲人：窦丽娜     学  校：北京市海淀区民族小学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48973" y="76935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4909820" y="3401695"/>
            <a:ext cx="520700" cy="847090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6729573" y="1363979"/>
            <a:ext cx="2526325" cy="2929439"/>
            <a:chOff x="8425779" y="1377949"/>
            <a:chExt cx="3545415" cy="4301217"/>
          </a:xfrm>
        </p:grpSpPr>
        <p:sp>
          <p:nvSpPr>
            <p:cNvPr id="2" name="文本框 1"/>
            <p:cNvSpPr txBox="1"/>
            <p:nvPr/>
          </p:nvSpPr>
          <p:spPr>
            <a:xfrm>
              <a:off x="9437692" y="5003210"/>
              <a:ext cx="1115722" cy="675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壮族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779" y="1377949"/>
              <a:ext cx="3545415" cy="35454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48973" y="76935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5283200" y="3333115"/>
            <a:ext cx="520700" cy="847090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4770" b="18960"/>
          <a:stretch>
            <a:fillRect/>
          </a:stretch>
        </p:blipFill>
        <p:spPr>
          <a:xfrm>
            <a:off x="0" y="1193800"/>
            <a:ext cx="2259330" cy="2755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3279" y="3926384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满族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1" animBg="1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48973" y="76935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3842385" y="3288030"/>
            <a:ext cx="520700" cy="847090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6647660" y="1318850"/>
            <a:ext cx="2522034" cy="3215653"/>
            <a:chOff x="8986455" y="1272115"/>
            <a:chExt cx="3624656" cy="4705240"/>
          </a:xfrm>
        </p:grpSpPr>
        <p:sp>
          <p:nvSpPr>
            <p:cNvPr id="3" name="文本框 2"/>
            <p:cNvSpPr txBox="1"/>
            <p:nvPr/>
          </p:nvSpPr>
          <p:spPr>
            <a:xfrm>
              <a:off x="10188615" y="5303720"/>
              <a:ext cx="1142599" cy="673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回族</a:t>
              </a:r>
            </a:p>
          </p:txBody>
        </p:sp>
        <p:pic>
          <p:nvPicPr>
            <p:cNvPr id="15" name="图片 14" descr="C:/Users/lenovo/AppData/Local/Temp/kaimatting/20200801111511/output_aiMatting_20200801111655.pngoutput_aiMatting_2020080111165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86455" y="1272115"/>
              <a:ext cx="3624656" cy="36660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48973" y="76935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2735580" y="3227070"/>
            <a:ext cx="593725" cy="847090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0" name="组 19"/>
          <p:cNvGrpSpPr/>
          <p:nvPr/>
        </p:nvGrpSpPr>
        <p:grpSpPr>
          <a:xfrm>
            <a:off x="7058660" y="1199515"/>
            <a:ext cx="1894840" cy="3142642"/>
            <a:chOff x="3329525" y="1411388"/>
            <a:chExt cx="2259099" cy="3973178"/>
          </a:xfrm>
        </p:grpSpPr>
        <p:sp>
          <p:nvSpPr>
            <p:cNvPr id="8" name="文本框 7"/>
            <p:cNvSpPr txBox="1"/>
            <p:nvPr/>
          </p:nvSpPr>
          <p:spPr>
            <a:xfrm>
              <a:off x="4173642" y="4802523"/>
              <a:ext cx="1056640" cy="582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藏族</a:t>
              </a:r>
            </a:p>
          </p:txBody>
        </p:sp>
        <p:pic>
          <p:nvPicPr>
            <p:cNvPr id="17" name="图片 16" descr="C:/Users/lenovo/AppData/Local/Temp/kaimatting/20200801112219/output_aiMatting_20200801112624.pngoutput_aiMatting_202008011126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6000"/>
            </a:blip>
            <a:srcRect l="17812" r="14618"/>
            <a:stretch>
              <a:fillRect/>
            </a:stretch>
          </p:blipFill>
          <p:spPr>
            <a:xfrm>
              <a:off x="3329525" y="1411388"/>
              <a:ext cx="2259099" cy="3342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789555"/>
            <a:ext cx="3073400" cy="3073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633" y="3862852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维吾尔族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43605" y="1185545"/>
            <a:ext cx="3661410" cy="26892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29" y="1248916"/>
            <a:ext cx="535520" cy="262169"/>
          </a:xfrm>
          <a:prstGeom prst="rect">
            <a:avLst/>
          </a:prstGeom>
        </p:spPr>
      </p:pic>
      <p:pic>
        <p:nvPicPr>
          <p:cNvPr id="3" name="20200815_183741维吾尔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5625" y="548068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22" y="768349"/>
            <a:ext cx="3536951" cy="35369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08477" y="4184649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苗族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230" y="1245235"/>
            <a:ext cx="4223385" cy="2809875"/>
          </a:xfrm>
          <a:prstGeom prst="round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19" y="1308735"/>
            <a:ext cx="535520" cy="262169"/>
          </a:xfrm>
          <a:prstGeom prst="rect">
            <a:avLst/>
          </a:prstGeom>
        </p:spPr>
      </p:pic>
      <p:pic>
        <p:nvPicPr>
          <p:cNvPr id="6" name="苗族小朋友2  陈妍嘉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22395" y="530034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6283"/>
          <a:stretch/>
        </p:blipFill>
        <p:spPr>
          <a:xfrm>
            <a:off x="3706806" y="1382355"/>
            <a:ext cx="3840741" cy="2557288"/>
          </a:xfrm>
          <a:prstGeom prst="round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2935" y="959136"/>
            <a:ext cx="2457450" cy="3619045"/>
            <a:chOff x="510" y="1441"/>
            <a:chExt cx="3700" cy="5461"/>
          </a:xfrm>
        </p:grpSpPr>
        <p:sp>
          <p:nvSpPr>
            <p:cNvPr id="7" name="文本框 6"/>
            <p:cNvSpPr txBox="1"/>
            <p:nvPr/>
          </p:nvSpPr>
          <p:spPr>
            <a:xfrm>
              <a:off x="2161" y="6207"/>
              <a:ext cx="1248" cy="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彝族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</a:blip>
            <a:srcRect t="22175" b="16975"/>
            <a:stretch>
              <a:fillRect/>
            </a:stretch>
          </p:blipFill>
          <p:spPr>
            <a:xfrm>
              <a:off x="510" y="1441"/>
              <a:ext cx="3700" cy="4868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91" y="1380996"/>
            <a:ext cx="535520" cy="262169"/>
          </a:xfrm>
          <a:prstGeom prst="rect">
            <a:avLst/>
          </a:prstGeom>
        </p:spPr>
      </p:pic>
      <p:pic>
        <p:nvPicPr>
          <p:cNvPr id="4" name="火把节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6245" y="542036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00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6" y="711203"/>
            <a:ext cx="3313408" cy="34321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8485" y="4143235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土家族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70" y="1301750"/>
            <a:ext cx="4037330" cy="269176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68" y="1286144"/>
            <a:ext cx="535520" cy="262169"/>
          </a:xfrm>
          <a:prstGeom prst="rect">
            <a:avLst/>
          </a:prstGeom>
        </p:spPr>
      </p:pic>
      <p:pic>
        <p:nvPicPr>
          <p:cNvPr id="4" name="土家族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30115" y="520827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2" y="717554"/>
            <a:ext cx="3581398" cy="35813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24642" y="4357895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蒙古族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l="9761" t="9130" r="4761" b="6957"/>
          <a:stretch>
            <a:fillRect/>
          </a:stretch>
        </p:blipFill>
        <p:spPr>
          <a:xfrm>
            <a:off x="1486535" y="1061085"/>
            <a:ext cx="3180715" cy="2083435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10" y="1061085"/>
            <a:ext cx="481330" cy="235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950" y="2849880"/>
            <a:ext cx="2168525" cy="144907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70" y="2840355"/>
            <a:ext cx="436245" cy="213995"/>
          </a:xfrm>
          <a:prstGeom prst="rect">
            <a:avLst/>
          </a:prstGeom>
        </p:spPr>
      </p:pic>
      <p:pic>
        <p:nvPicPr>
          <p:cNvPr id="9" name="蒙古族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13475" y="546798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00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82" y="1149263"/>
            <a:ext cx="1432520" cy="43823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9" name="矩形 8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4540487" y="926737"/>
            <a:ext cx="227236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我是</a:t>
            </a:r>
            <a:r>
              <a:rPr kumimoji="1"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中国人</a:t>
            </a:r>
            <a:endParaRPr kumimoji="1"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9931" y="231076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我上学了！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734695"/>
            <a:ext cx="3460115" cy="3674110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90" y="726946"/>
            <a:ext cx="466912" cy="228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72240" y="502921"/>
            <a:ext cx="46858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7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歌曲  </a:t>
            </a:r>
            <a:r>
              <a:rPr kumimoji="1" lang="en-US" altLang="zh-CN" sz="27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kumimoji="1" lang="zh-CN" altLang="en-US" sz="27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我们的祖国是花园</a:t>
            </a:r>
            <a:r>
              <a:rPr kumimoji="1" lang="en-US" altLang="zh-CN" sz="27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endParaRPr kumimoji="1" lang="zh-CN" altLang="en-US" sz="27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2" name="我们的祖国是花园（最新版）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38" t="2096" r="1038" b="1562"/>
          <a:stretch>
            <a:fillRect/>
          </a:stretch>
        </p:blipFill>
        <p:spPr>
          <a:xfrm>
            <a:off x="1761490" y="1204595"/>
            <a:ext cx="5749925" cy="3211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1201" r="1516" b="15766"/>
          <a:stretch>
            <a:fillRect/>
          </a:stretch>
        </p:blipFill>
        <p:spPr>
          <a:xfrm>
            <a:off x="1802130" y="1204595"/>
            <a:ext cx="495935" cy="20447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8" name="矩形 7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5087790" y="876300"/>
            <a:ext cx="164147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天安门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0461"/>
          <a:stretch>
            <a:fillRect/>
          </a:stretch>
        </p:blipFill>
        <p:spPr>
          <a:xfrm>
            <a:off x="2105660" y="1038860"/>
            <a:ext cx="4870450" cy="2907665"/>
          </a:xfrm>
          <a:prstGeom prst="round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17575" y="4082415"/>
            <a:ext cx="337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中华人民共和国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92" y="1039114"/>
            <a:ext cx="535520" cy="262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610068" y="4153233"/>
            <a:ext cx="2243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万里长城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1707" y="3449018"/>
            <a:ext cx="895985" cy="7042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1"/>
          <a:stretch>
            <a:fillRect/>
          </a:stretch>
        </p:blipFill>
        <p:spPr>
          <a:xfrm>
            <a:off x="2079625" y="1140790"/>
            <a:ext cx="4962525" cy="2910843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78" y="1125292"/>
            <a:ext cx="535520" cy="262169"/>
          </a:xfrm>
          <a:prstGeom prst="rect">
            <a:avLst/>
          </a:prstGeom>
        </p:spPr>
      </p:pic>
      <p:pic>
        <p:nvPicPr>
          <p:cNvPr id="4" name="长城_compress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10225" y="55784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8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075354" y="4066930"/>
            <a:ext cx="3455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秦始皇</a:t>
            </a:r>
            <a:r>
              <a:rPr kumimoji="1"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陵兵马俑</a:t>
            </a:r>
            <a:endParaRPr kumimoji="1" lang="zh-CN" altLang="en-US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"/>
          <a:stretch>
            <a:fillRect/>
          </a:stretch>
        </p:blipFill>
        <p:spPr>
          <a:xfrm>
            <a:off x="2176009" y="1082790"/>
            <a:ext cx="4830301" cy="2928866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49" y="1071612"/>
            <a:ext cx="535520" cy="262169"/>
          </a:xfrm>
          <a:prstGeom prst="rect">
            <a:avLst/>
          </a:prstGeom>
        </p:spPr>
      </p:pic>
      <p:pic>
        <p:nvPicPr>
          <p:cNvPr id="2" name="兵马俑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5310" y="5591175"/>
            <a:ext cx="412750" cy="41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543"/>
          <a:stretch>
            <a:fillRect/>
          </a:stretch>
        </p:blipFill>
        <p:spPr>
          <a:xfrm>
            <a:off x="7494270" y="3333750"/>
            <a:ext cx="570230" cy="67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25701" y="4103370"/>
            <a:ext cx="2243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瓷器</a:t>
            </a:r>
            <a:endParaRPr kumimoji="1" lang="zh-CN" altLang="en-US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7488"/>
          <a:stretch>
            <a:fillRect/>
          </a:stretch>
        </p:blipFill>
        <p:spPr>
          <a:xfrm>
            <a:off x="2161540" y="920115"/>
            <a:ext cx="4376420" cy="3004185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84" y="919857"/>
            <a:ext cx="535520" cy="262169"/>
          </a:xfrm>
          <a:prstGeom prst="rect">
            <a:avLst/>
          </a:prstGeom>
        </p:spPr>
      </p:pic>
      <p:pic>
        <p:nvPicPr>
          <p:cNvPr id="5" name="瓷器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5624195"/>
            <a:ext cx="412750" cy="4127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9" r="70444" b="32444"/>
          <a:stretch>
            <a:fillRect/>
          </a:stretch>
        </p:blipFill>
        <p:spPr>
          <a:xfrm>
            <a:off x="7100960" y="3387853"/>
            <a:ext cx="796015" cy="913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07413" y="4034790"/>
            <a:ext cx="2243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茶叶</a:t>
            </a:r>
            <a:endParaRPr kumimoji="1" lang="zh-CN" altLang="en-US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2617" r="4050" b="15084"/>
          <a:stretch>
            <a:fillRect/>
          </a:stretch>
        </p:blipFill>
        <p:spPr>
          <a:xfrm>
            <a:off x="2362200" y="1051560"/>
            <a:ext cx="4316095" cy="2728595"/>
          </a:xfrm>
          <a:prstGeom prst="roundRect">
            <a:avLst/>
          </a:prstGeom>
        </p:spPr>
      </p:pic>
      <p:pic>
        <p:nvPicPr>
          <p:cNvPr id="3" name="茶叶(1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7660" y="5582920"/>
            <a:ext cx="765810" cy="384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04" y="1036062"/>
            <a:ext cx="535520" cy="2621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2497" y="3346932"/>
            <a:ext cx="940435" cy="938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42307" y="2984085"/>
            <a:ext cx="3825783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我是中国人！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1"/>
          <a:stretch>
            <a:fillRect/>
          </a:stretch>
        </p:blipFill>
        <p:spPr>
          <a:xfrm>
            <a:off x="314960" y="1092200"/>
            <a:ext cx="2188845" cy="1417955"/>
          </a:xfrm>
          <a:prstGeom prst="round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"/>
          <a:stretch>
            <a:fillRect/>
          </a:stretch>
        </p:blipFill>
        <p:spPr>
          <a:xfrm>
            <a:off x="2537470" y="1071880"/>
            <a:ext cx="2251710" cy="1459230"/>
          </a:xfrm>
          <a:prstGeom prst="round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b="7488"/>
          <a:stretch>
            <a:fillRect/>
          </a:stretch>
        </p:blipFill>
        <p:spPr>
          <a:xfrm>
            <a:off x="4828669" y="1062355"/>
            <a:ext cx="2060575" cy="1430020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46" y="1050527"/>
            <a:ext cx="447604" cy="2191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7" y="1066036"/>
            <a:ext cx="447604" cy="2191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05" y="1050526"/>
            <a:ext cx="447604" cy="219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91" y="1022985"/>
            <a:ext cx="2061153" cy="144184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95" y="1015236"/>
            <a:ext cx="447604" cy="219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14" y="1280219"/>
            <a:ext cx="2490690" cy="1660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6714" y="3099675"/>
            <a:ext cx="30098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5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五星红旗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10886" y="974090"/>
            <a:ext cx="4552004" cy="3194685"/>
            <a:chOff x="2937" y="1363"/>
            <a:chExt cx="8156" cy="5968"/>
          </a:xfrm>
        </p:grpSpPr>
        <p:sp>
          <p:nvSpPr>
            <p:cNvPr id="5" name="矩形 4"/>
            <p:cNvSpPr/>
            <p:nvPr/>
          </p:nvSpPr>
          <p:spPr>
            <a:xfrm>
              <a:off x="2937" y="1363"/>
              <a:ext cx="8156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rcRect l="12115" t="23950" r="16638" b="45754"/>
          <a:stretch>
            <a:fillRect/>
          </a:stretch>
        </p:blipFill>
        <p:spPr>
          <a:xfrm>
            <a:off x="1719580" y="969010"/>
            <a:ext cx="2666365" cy="1645285"/>
          </a:xfrm>
          <a:prstGeom prst="roundRect">
            <a:avLst/>
          </a:prstGeom>
        </p:spPr>
      </p:pic>
      <p:pic>
        <p:nvPicPr>
          <p:cNvPr id="11" name="国庆节在家挂国旗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9048" y="5344611"/>
            <a:ext cx="812800" cy="812800"/>
          </a:xfrm>
          <a:prstGeom prst="rect">
            <a:avLst/>
          </a:prstGeom>
        </p:spPr>
      </p:pic>
      <p:pic>
        <p:nvPicPr>
          <p:cNvPr id="18" name="体育颁奖(奖）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20110" y="5441950"/>
            <a:ext cx="619125" cy="619125"/>
          </a:xfrm>
          <a:prstGeom prst="rect">
            <a:avLst/>
          </a:prstGeom>
        </p:spPr>
      </p:pic>
      <p:pic>
        <p:nvPicPr>
          <p:cNvPr id="24" name="操场上看国旗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33715" y="5357495"/>
            <a:ext cx="619125" cy="6191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9" r="70444" b="32444"/>
          <a:stretch>
            <a:fillRect/>
          </a:stretch>
        </p:blipFill>
        <p:spPr>
          <a:xfrm>
            <a:off x="795655" y="3667125"/>
            <a:ext cx="682625" cy="782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543"/>
          <a:stretch>
            <a:fillRect/>
          </a:stretch>
        </p:blipFill>
        <p:spPr>
          <a:xfrm>
            <a:off x="795655" y="1791970"/>
            <a:ext cx="570230" cy="677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3160" y="3740150"/>
            <a:ext cx="819785" cy="817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rcRect l="24120" r="12680" b="45655"/>
          <a:stretch>
            <a:fillRect/>
          </a:stretch>
        </p:blipFill>
        <p:spPr>
          <a:xfrm>
            <a:off x="4657090" y="2868930"/>
            <a:ext cx="2597150" cy="1654810"/>
          </a:xfrm>
          <a:prstGeom prst="round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19580" y="2818130"/>
            <a:ext cx="2609850" cy="1740535"/>
            <a:chOff x="1719580" y="2817872"/>
            <a:chExt cx="2549525" cy="169888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8"/>
            <a:srcRect b="2501"/>
            <a:stretch>
              <a:fillRect/>
            </a:stretch>
          </p:blipFill>
          <p:spPr>
            <a:xfrm>
              <a:off x="1719580" y="2833370"/>
              <a:ext cx="2549525" cy="1683385"/>
            </a:xfrm>
            <a:prstGeom prst="round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879" y="2817872"/>
              <a:ext cx="466912" cy="228581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68" y="2860675"/>
            <a:ext cx="466912" cy="2285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76" y="967482"/>
            <a:ext cx="466912" cy="228581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0"/>
          <a:srcRect l="2122" b="4671"/>
          <a:stretch>
            <a:fillRect/>
          </a:stretch>
        </p:blipFill>
        <p:spPr>
          <a:xfrm>
            <a:off x="4707255" y="990600"/>
            <a:ext cx="2496820" cy="1623695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7277" y="1909778"/>
            <a:ext cx="895985" cy="704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51" y="968752"/>
            <a:ext cx="466912" cy="228581"/>
          </a:xfrm>
          <a:prstGeom prst="roundRect">
            <a:avLst/>
          </a:prstGeom>
        </p:spPr>
      </p:pic>
      <p:pic>
        <p:nvPicPr>
          <p:cNvPr id="20" name="航天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14495" y="520827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2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34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3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1" dur="78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60600">
                <p:cTn id="4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100000">
                <p:cTn id="4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62000">
                <p:cTn id="4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301875" y="874395"/>
            <a:ext cx="2875915" cy="1144270"/>
            <a:chOff x="10146" y="1538"/>
            <a:chExt cx="4529" cy="1802"/>
          </a:xfrm>
        </p:grpSpPr>
        <p:sp>
          <p:nvSpPr>
            <p:cNvPr id="10" name="云形标注 9"/>
            <p:cNvSpPr/>
            <p:nvPr/>
          </p:nvSpPr>
          <p:spPr>
            <a:xfrm rot="240000">
              <a:off x="10146" y="1538"/>
              <a:ext cx="3974" cy="1802"/>
            </a:xfrm>
            <a:prstGeom prst="cloudCallout">
              <a:avLst>
                <a:gd name="adj1" fmla="val -20362"/>
                <a:gd name="adj2" fmla="val 8335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07" y="2029"/>
              <a:ext cx="41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老师，您好！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065" y="2165985"/>
            <a:ext cx="2465070" cy="246507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058410" y="1269365"/>
            <a:ext cx="2780665" cy="3050540"/>
            <a:chOff x="7966" y="1999"/>
            <a:chExt cx="4379" cy="4804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7966" y="1999"/>
              <a:ext cx="4379" cy="2013"/>
              <a:chOff x="9566" y="1538"/>
              <a:chExt cx="4554" cy="1802"/>
            </a:xfrm>
          </p:grpSpPr>
          <p:sp>
            <p:nvSpPr>
              <p:cNvPr id="14" name="云形标注 13"/>
              <p:cNvSpPr/>
              <p:nvPr/>
            </p:nvSpPr>
            <p:spPr>
              <a:xfrm rot="240000">
                <a:off x="10146" y="1538"/>
                <a:ext cx="3974" cy="1802"/>
              </a:xfrm>
              <a:prstGeom prst="cloudCallout">
                <a:avLst>
                  <a:gd name="adj1" fmla="val -10331"/>
                  <a:gd name="adj2" fmla="val 6802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566" y="2077"/>
                <a:ext cx="416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楷体" panose="02010609060101010101" pitchFamily="49" charset="-122"/>
                  </a:rPr>
                  <a:t>同学，你好！</a:t>
                </a: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4096" r="10174"/>
            <a:stretch>
              <a:fillRect/>
            </a:stretch>
          </p:blipFill>
          <p:spPr>
            <a:xfrm>
              <a:off x="9620" y="4869"/>
              <a:ext cx="1807" cy="19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90" y="1179857"/>
            <a:ext cx="4469321" cy="2979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天安门升国旗 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815" y="955675"/>
            <a:ext cx="6346190" cy="3557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t="1201" r="1516" b="15766"/>
          <a:stretch>
            <a:fillRect/>
          </a:stretch>
        </p:blipFill>
        <p:spPr>
          <a:xfrm>
            <a:off x="1498600" y="988695"/>
            <a:ext cx="475615" cy="19685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59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6222" y="695357"/>
            <a:ext cx="2607310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从小爱祖国</a:t>
            </a:r>
            <a:r>
              <a:rPr lang="en-US" altLang="zh-CN" sz="21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鸟儿爱蓝天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鱼儿爱江河。</a:t>
            </a: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蚯蚓爱泥土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蜜蜂爱花朵。</a:t>
            </a: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我们好儿童，</a:t>
            </a:r>
          </a:p>
          <a:p>
            <a:pPr algn="ctr">
              <a:lnSpc>
                <a:spcPct val="150000"/>
              </a:lnSpc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从小爱祖国！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92819" y="956310"/>
            <a:ext cx="4705749" cy="3403600"/>
            <a:chOff x="2949" y="1363"/>
            <a:chExt cx="8132" cy="5968"/>
          </a:xfrm>
        </p:grpSpPr>
        <p:sp>
          <p:nvSpPr>
            <p:cNvPr id="6" name="矩形 5"/>
            <p:cNvSpPr/>
            <p:nvPr/>
          </p:nvSpPr>
          <p:spPr>
            <a:xfrm>
              <a:off x="2949" y="1363"/>
              <a:ext cx="8132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9" r="70444" b="32444"/>
          <a:stretch>
            <a:fillRect/>
          </a:stretch>
        </p:blipFill>
        <p:spPr>
          <a:xfrm>
            <a:off x="8263950" y="4020639"/>
            <a:ext cx="796015" cy="913152"/>
          </a:xfrm>
          <a:prstGeom prst="rect">
            <a:avLst/>
          </a:prstGeom>
        </p:spPr>
      </p:pic>
      <p:pic>
        <p:nvPicPr>
          <p:cNvPr id="4" name="从小爱祖国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50005" y="574421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23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672715" y="1646555"/>
            <a:ext cx="35998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kumimoji="1"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我是中国人！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06494" y="2824057"/>
            <a:ext cx="38275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我爱我的祖国！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99114" y="1347053"/>
            <a:ext cx="3147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solidFill>
                  <a:srgbClr val="0F7701"/>
                </a:solidFill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</a:rPr>
              <a:t>谢  谢！</a:t>
            </a:r>
            <a:endParaRPr kumimoji="1" lang="zh-CN" altLang="en-US" sz="6600" dirty="0">
              <a:solidFill>
                <a:srgbClr val="0F7701"/>
              </a:solidFill>
              <a:latin typeface="汉仪松阳体 W" panose="00020600040101010101" charset="-122"/>
              <a:ea typeface="汉仪松阳体 W" panose="00020600040101010101" charset="-122"/>
              <a:cs typeface="汉仪松阳体 W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1937" y="2951460"/>
            <a:ext cx="69127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本视频课程中的部分图片、视频引自有关图书、网络，特向这些图片、视频的制作者和有关图书的出版者和相关网络表示感谢；因多种原因，事先未与作者和出版社取得联系，特向他们表示歉意。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23" name="矩形 22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0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106631" y="785868"/>
            <a:ext cx="2875915" cy="1144270"/>
            <a:chOff x="10146" y="1538"/>
            <a:chExt cx="4529" cy="1802"/>
          </a:xfrm>
        </p:grpSpPr>
        <p:sp>
          <p:nvSpPr>
            <p:cNvPr id="4" name="云形标注 3"/>
            <p:cNvSpPr/>
            <p:nvPr/>
          </p:nvSpPr>
          <p:spPr>
            <a:xfrm rot="240000">
              <a:off x="10146" y="1538"/>
              <a:ext cx="3974" cy="1802"/>
            </a:xfrm>
            <a:prstGeom prst="cloudCallout">
              <a:avLst>
                <a:gd name="adj1" fmla="val 18404"/>
                <a:gd name="adj2" fmla="val 9913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07" y="2029"/>
              <a:ext cx="41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我看到了</a:t>
              </a: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_____</a:t>
              </a:r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9465" y="3793490"/>
            <a:ext cx="830580" cy="704215"/>
          </a:xfrm>
          <a:prstGeom prst="rect">
            <a:avLst/>
          </a:prstGeom>
        </p:spPr>
      </p:pic>
      <p:pic>
        <p:nvPicPr>
          <p:cNvPr id="9" name="我看到了许多可爱的小朋友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20315" y="5236845"/>
            <a:ext cx="619125" cy="619125"/>
          </a:xfrm>
          <a:prstGeom prst="rect">
            <a:avLst/>
          </a:prstGeom>
        </p:spPr>
      </p:pic>
      <p:pic>
        <p:nvPicPr>
          <p:cNvPr id="11" name="我看到了国旗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96740" y="5322570"/>
            <a:ext cx="619125" cy="619125"/>
          </a:xfrm>
          <a:prstGeom prst="rect">
            <a:avLst/>
          </a:prstGeom>
        </p:spPr>
      </p:pic>
      <p:pic>
        <p:nvPicPr>
          <p:cNvPr id="12" name="我看到书上还有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13450" y="5236845"/>
            <a:ext cx="619125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42" y="3674110"/>
            <a:ext cx="825500" cy="8235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838" y="3663797"/>
            <a:ext cx="825500" cy="82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44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74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52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3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31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800" y="3734435"/>
            <a:ext cx="821690" cy="704215"/>
          </a:xfrm>
          <a:prstGeom prst="rect">
            <a:avLst/>
          </a:prstGeom>
        </p:spPr>
      </p:pic>
      <p:pic>
        <p:nvPicPr>
          <p:cNvPr id="9" name="他们穿的衣服很漂亮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9770" y="5240655"/>
            <a:ext cx="619125" cy="6191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12" name="矩形 11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6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pic>
        <p:nvPicPr>
          <p:cNvPr id="4" name="（新）老师，我发现他们都背着书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5655456"/>
            <a:ext cx="406400" cy="406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2510" y="3619500"/>
            <a:ext cx="940435" cy="93853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9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pic>
        <p:nvPicPr>
          <p:cNvPr id="3" name="我还发现这些都在开心的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6500" y="5143500"/>
            <a:ext cx="609600" cy="6096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9" r="70444" b="32444"/>
          <a:stretch>
            <a:fillRect/>
          </a:stretch>
        </p:blipFill>
        <p:spPr>
          <a:xfrm>
            <a:off x="7738805" y="3682184"/>
            <a:ext cx="796015" cy="91315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846738" y="78586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87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7869" y="568543"/>
            <a:ext cx="4407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华文楷体" panose="02010600040101010101" pitchFamily="2" charset="-122"/>
              </a:rPr>
              <a:t>我们的祖国有</a:t>
            </a:r>
            <a:r>
              <a:rPr kumimoji="1" lang="en-US" altLang="zh-CN" sz="3200" dirty="0">
                <a:latin typeface="楷体" panose="02010609060101010101" pitchFamily="49" charset="-122"/>
                <a:ea typeface="楷体" panose="02010609060101010101" pitchFamily="49" charset="-122"/>
                <a:cs typeface="华文楷体" panose="02010600040101010101" pitchFamily="2" charset="-122"/>
              </a:rPr>
              <a:t>56</a:t>
            </a:r>
            <a:r>
              <a:rPr kumimoji="1"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华文楷体" panose="02010600040101010101" pitchFamily="2" charset="-122"/>
              </a:rPr>
              <a:t>个民族。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319020" y="1382750"/>
            <a:ext cx="4154997" cy="2936535"/>
            <a:chOff x="2920" y="1363"/>
            <a:chExt cx="8119" cy="5968"/>
          </a:xfrm>
        </p:grpSpPr>
        <p:sp>
          <p:nvSpPr>
            <p:cNvPr id="9" name="矩形 8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" y="0"/>
            <a:ext cx="9195954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48973" y="769358"/>
            <a:ext cx="5109724" cy="3711838"/>
            <a:chOff x="2920" y="1363"/>
            <a:chExt cx="8119" cy="5968"/>
          </a:xfrm>
        </p:grpSpPr>
        <p:sp>
          <p:nvSpPr>
            <p:cNvPr id="11" name="矩形 10"/>
            <p:cNvSpPr/>
            <p:nvPr/>
          </p:nvSpPr>
          <p:spPr>
            <a:xfrm>
              <a:off x="2920" y="1363"/>
              <a:ext cx="8119" cy="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" y="1469"/>
              <a:ext cx="4190" cy="57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rcRect r="7664"/>
            <a:stretch>
              <a:fillRect/>
            </a:stretch>
          </p:blipFill>
          <p:spPr>
            <a:xfrm>
              <a:off x="3050" y="1468"/>
              <a:ext cx="3922" cy="5756"/>
            </a:xfrm>
            <a:prstGeom prst="rect">
              <a:avLst/>
            </a:prstGeom>
          </p:spPr>
        </p:pic>
      </p:grpSp>
      <p:grpSp>
        <p:nvGrpSpPr>
          <p:cNvPr id="4" name="组 10"/>
          <p:cNvGrpSpPr/>
          <p:nvPr/>
        </p:nvGrpSpPr>
        <p:grpSpPr>
          <a:xfrm>
            <a:off x="-133349" y="1293495"/>
            <a:ext cx="2555875" cy="3187706"/>
            <a:chOff x="287867" y="1299633"/>
            <a:chExt cx="3407833" cy="42502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67" y="1299633"/>
              <a:ext cx="3407833" cy="340783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44134" y="4936074"/>
              <a:ext cx="1060027" cy="61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汉族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4490085" y="3263900"/>
            <a:ext cx="520700" cy="847090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40,&quot;width&quot;:484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40,&quot;width&quot;:90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70.0015748031492,&quot;width&quot;:5570.001574803149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04.9968503937007,&quot;width&quot;:5217.965354330708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39.9968503937007,&quot;width&quot;:5639.996850393700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84.0047244094485,&quot;width&quot;:7815}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171</Words>
  <Application>Microsoft Office PowerPoint</Application>
  <PresentationFormat>全屏显示(16:9)</PresentationFormat>
  <Paragraphs>49</Paragraphs>
  <Slides>34</Slides>
  <Notes>12</Notes>
  <HiddenSlides>0</HiddenSlides>
  <MMClips>22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Hei</vt:lpstr>
      <vt:lpstr>汉仪松阳体 W</vt:lpstr>
      <vt:lpstr>黑体</vt:lpstr>
      <vt:lpstr>华文楷体</vt:lpstr>
      <vt:lpstr>楷体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xijie  du</dc:creator>
  <cp:lastModifiedBy>Windows 用户</cp:lastModifiedBy>
  <cp:revision>252</cp:revision>
  <dcterms:created xsi:type="dcterms:W3CDTF">2020-02-08T03:57:00Z</dcterms:created>
  <dcterms:modified xsi:type="dcterms:W3CDTF">2020-08-17T05:21:20Z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